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69" r:id="rId11"/>
    <p:sldId id="264" r:id="rId12"/>
    <p:sldId id="265" r:id="rId13"/>
    <p:sldId id="26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878DA8-85DC-4943-90E6-BDF2C1C1DDF4}" type="datetimeFigureOut">
              <a:rPr lang="pl-PL" smtClean="0"/>
              <a:pPr/>
              <a:t>11.12.2021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DA204F-6A7D-42BC-B0C7-D2168399DDB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/resource/592493/%C5%BAr%C3%B3d%C5%82a-energii" TargetMode="External"/><Relationship Id="rId2" Type="http://schemas.openxmlformats.org/officeDocument/2006/relationships/hyperlink" Target="https://www.youtube.com/watch?v=SE7FzUFKUw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3108" y="121442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ODNAWIALNE ŹRÓDŁA ENERGII</a:t>
            </a:r>
            <a:endParaRPr lang="pl-PL" sz="4800" dirty="0"/>
          </a:p>
        </p:txBody>
      </p:sp>
      <p:pic>
        <p:nvPicPr>
          <p:cNvPr id="23554" name="Picture 2" descr="Odnawialne Źródła Energii – ekologiczny sposób na obniżenie rachunków! |  Dziennik Nauk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86124"/>
            <a:ext cx="4071934" cy="2963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384" y="1071546"/>
            <a:ext cx="843561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Zalety i wady OZE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2910" y="1643050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ZALETY: 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</a:t>
            </a:r>
            <a:r>
              <a:rPr lang="pl-PL" dirty="0" smtClean="0"/>
              <a:t> nie zanieczyszczają środowiska (brak odpadów oraz emisji gazów); 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</a:t>
            </a:r>
            <a:r>
              <a:rPr lang="pl-PL" dirty="0" smtClean="0"/>
              <a:t> długi czas działania instalacji; 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 </a:t>
            </a:r>
            <a:r>
              <a:rPr lang="pl-PL" dirty="0" smtClean="0"/>
              <a:t>utylizacja niektórych odpadów i ścieków; 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</a:t>
            </a:r>
            <a:r>
              <a:rPr lang="pl-PL" dirty="0" smtClean="0"/>
              <a:t> możliwość wykorzystania w gospodarstwach oddalonych od innych źródeł energii.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572000" y="171448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WADY: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</a:t>
            </a:r>
            <a:r>
              <a:rPr lang="pl-PL" dirty="0" smtClean="0"/>
              <a:t> wysokie koszty instalacji;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</a:t>
            </a:r>
            <a:r>
              <a:rPr lang="pl-PL" dirty="0" smtClean="0"/>
              <a:t> nie wszędzie dostępne; </a:t>
            </a:r>
            <a:r>
              <a:rPr lang="pl-PL" dirty="0" smtClean="0">
                <a:solidFill>
                  <a:srgbClr val="FF0000"/>
                </a:solidFill>
              </a:rPr>
              <a:t></a:t>
            </a:r>
            <a:r>
              <a:rPr lang="pl-PL" dirty="0" smtClean="0"/>
              <a:t> jałowienie gleb poprzez konieczność prowadzenia upraw monokulturowych; </a:t>
            </a:r>
            <a:r>
              <a:rPr lang="pl-PL" dirty="0" smtClean="0">
                <a:solidFill>
                  <a:srgbClr val="FF0000"/>
                </a:solidFill>
              </a:rPr>
              <a:t></a:t>
            </a:r>
            <a:r>
              <a:rPr lang="pl-PL" dirty="0" smtClean="0"/>
              <a:t> ingerencja w krajobraz; </a:t>
            </a:r>
            <a:r>
              <a:rPr lang="pl-PL" dirty="0" smtClean="0">
                <a:solidFill>
                  <a:srgbClr val="FF0000"/>
                </a:solidFill>
              </a:rPr>
              <a:t></a:t>
            </a:r>
            <a:r>
              <a:rPr lang="pl-PL" dirty="0" smtClean="0"/>
              <a:t> zależność od pogody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34" y="1000108"/>
            <a:ext cx="84683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1472" y="1285860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Film: </a:t>
            </a:r>
            <a:r>
              <a:rPr lang="pl-PL" dirty="0" smtClean="0">
                <a:hlinkClick r:id="rId2"/>
              </a:rPr>
              <a:t>https://www.youtube.com/watch?v=SE7FzUFKUwY</a:t>
            </a:r>
            <a:endParaRPr lang="pl-PL" dirty="0" smtClean="0"/>
          </a:p>
          <a:p>
            <a:r>
              <a:rPr lang="pl-PL" dirty="0" smtClean="0"/>
              <a:t>Ćwiczenie interaktywne: </a:t>
            </a:r>
            <a:r>
              <a:rPr lang="pl-PL" dirty="0" smtClean="0">
                <a:hlinkClick r:id="rId3"/>
              </a:rPr>
              <a:t>https://wordwall.net/pl/resource/592493/%C5%BAr%C3%B3d%C5%82a-energii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929066"/>
            <a:ext cx="4181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67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CO TO JEST OZE?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472" y="2357430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92D050"/>
                </a:solidFill>
              </a:rPr>
              <a:t> Odnawialne źródła energii </a:t>
            </a:r>
            <a:r>
              <a:rPr lang="pl-PL" sz="2000" dirty="0" smtClean="0"/>
              <a:t>to takie źródła,</a:t>
            </a:r>
          </a:p>
          <a:p>
            <a:r>
              <a:rPr lang="pl-PL" sz="2000" dirty="0" smtClean="0"/>
              <a:t> które mają zdolność do</a:t>
            </a:r>
          </a:p>
          <a:p>
            <a:r>
              <a:rPr lang="pl-PL" sz="2000" dirty="0" smtClean="0"/>
              <a:t> </a:t>
            </a:r>
            <a:r>
              <a:rPr lang="pl-PL" sz="2000" dirty="0" smtClean="0">
                <a:solidFill>
                  <a:srgbClr val="92D050"/>
                </a:solidFill>
              </a:rPr>
              <a:t>odnawiania się w krótkim czasie.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 Dzięki temu uznawane są za </a:t>
            </a:r>
            <a:r>
              <a:rPr lang="pl-PL" sz="2000" dirty="0" smtClean="0">
                <a:solidFill>
                  <a:srgbClr val="92D050"/>
                </a:solidFill>
              </a:rPr>
              <a:t>niewyczerpalne,</a:t>
            </a:r>
          </a:p>
          <a:p>
            <a:r>
              <a:rPr lang="pl-PL" sz="2000" dirty="0" smtClean="0"/>
              <a:t> w porównaniu do powszechnie stosowanych</a:t>
            </a:r>
          </a:p>
          <a:p>
            <a:r>
              <a:rPr lang="pl-PL" sz="2000" dirty="0" smtClean="0"/>
              <a:t> paliw kopalnych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6626" name="Picture 2" descr="Planeta Ziemia W Ręce - Stockowe grafiki wektorowe i więcej obrazów Biały - 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515369" cy="25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Odnawialne Źródła Energ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24215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Dlaczego Energia Odnawialna?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472" y="1142984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Przyczyny zainteresowania odnawialnymi źródłami energii:</a:t>
            </a:r>
          </a:p>
          <a:p>
            <a:endParaRPr lang="pl-PL" dirty="0" smtClean="0"/>
          </a:p>
          <a:p>
            <a:r>
              <a:rPr lang="pl-PL" dirty="0" smtClean="0"/>
              <a:t> • powszechny dostęp oraz bezgraniczne zasoby; </a:t>
            </a:r>
          </a:p>
          <a:p>
            <a:r>
              <a:rPr lang="pl-PL" dirty="0"/>
              <a:t> </a:t>
            </a:r>
            <a:r>
              <a:rPr lang="pl-PL" dirty="0" smtClean="0"/>
              <a:t>• znacznie mniejsza ingerencja w środowisko w porównaniu z  tradycyjnymi źródłami energii;</a:t>
            </a:r>
          </a:p>
          <a:p>
            <a:r>
              <a:rPr lang="pl-PL" dirty="0" smtClean="0"/>
              <a:t> • alternatywa dla energii powstającej na skutek spalania paliw kopalnych;</a:t>
            </a:r>
          </a:p>
          <a:p>
            <a:r>
              <a:rPr lang="pl-PL" dirty="0" smtClean="0"/>
              <a:t> • redukcja zanieczyszczeń; </a:t>
            </a:r>
          </a:p>
          <a:p>
            <a:r>
              <a:rPr lang="pl-PL" dirty="0" smtClean="0"/>
              <a:t> • niezależność energetyczna państw; </a:t>
            </a:r>
          </a:p>
          <a:p>
            <a:r>
              <a:rPr lang="pl-PL" dirty="0" smtClean="0"/>
              <a:t> • dostęp do elektryczności na terenach, gdzie nie ma innych źródeł energii.</a:t>
            </a:r>
            <a:endParaRPr lang="pl-PL" dirty="0"/>
          </a:p>
        </p:txBody>
      </p:sp>
      <p:pic>
        <p:nvPicPr>
          <p:cNvPr id="28674" name="Picture 2" descr="Czy energia odnawialna się &amp;quot;opłaca&amp;quot;? - kozaczyż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29066"/>
            <a:ext cx="2857520" cy="285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428604"/>
            <a:ext cx="85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92D050"/>
                </a:solidFill>
              </a:rPr>
              <a:t>Tak wygląda </a:t>
            </a:r>
            <a:r>
              <a:rPr lang="pl-PL" sz="2000" dirty="0">
                <a:solidFill>
                  <a:srgbClr val="92D050"/>
                </a:solidFill>
              </a:rPr>
              <a:t>porównanie zasobów energii słonecznej do energii zmagazynowanej w paliwach </a:t>
            </a:r>
            <a:r>
              <a:rPr lang="pl-PL" sz="2000" dirty="0" smtClean="0">
                <a:solidFill>
                  <a:srgbClr val="92D050"/>
                </a:solidFill>
              </a:rPr>
              <a:t>kopalnych:</a:t>
            </a:r>
            <a:endParaRPr lang="pl-PL" sz="2000" dirty="0">
              <a:solidFill>
                <a:srgbClr val="92D050"/>
              </a:solidFill>
            </a:endParaRPr>
          </a:p>
        </p:txBody>
      </p:sp>
      <p:pic>
        <p:nvPicPr>
          <p:cNvPr id="29698" name="Picture 2" descr="konwencjonalne-zrodla-energ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49144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łożenie i dojazd | Nowy Dwór Mazowiec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450112" cy="5214974"/>
          </a:xfrm>
          <a:prstGeom prst="rect">
            <a:avLst/>
          </a:prstGeom>
          <a:noFill/>
        </p:spPr>
      </p:pic>
      <p:sp>
        <p:nvSpPr>
          <p:cNvPr id="5" name="Strzałka w lewo 4"/>
          <p:cNvSpPr/>
          <p:nvPr/>
        </p:nvSpPr>
        <p:spPr>
          <a:xfrm>
            <a:off x="4429124" y="4857760"/>
            <a:ext cx="114300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85720" y="357166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92D050"/>
                </a:solidFill>
              </a:rPr>
              <a:t>Przykłady zastosowania energii odnawialnej w </a:t>
            </a:r>
            <a:r>
              <a:rPr lang="pl-PL" b="1" smtClean="0">
                <a:solidFill>
                  <a:srgbClr val="92D050"/>
                </a:solidFill>
              </a:rPr>
              <a:t>najbliższej okolicy. </a:t>
            </a:r>
            <a:endParaRPr lang="pl-PL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390" y="928669"/>
            <a:ext cx="8325576" cy="4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mitów dotyczących pompy ciepła | Hoval Mob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006445" cy="450059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571736" y="50004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Pompy ciepła</a:t>
            </a:r>
            <a:endParaRPr lang="pl-PL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08" y="928670"/>
            <a:ext cx="8234420" cy="486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Niestandardowy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92D05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223</Words>
  <Application>Microsoft Office PowerPoint</Application>
  <PresentationFormat>Pokaz na ekranie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Wykusz</vt:lpstr>
      <vt:lpstr>ODNAWIALNE ŹRÓDŁA ENERGII</vt:lpstr>
      <vt:lpstr>CO TO JEST OZE?</vt:lpstr>
      <vt:lpstr>Slajd 3</vt:lpstr>
      <vt:lpstr>Dlaczego Energia Odnawialna? </vt:lpstr>
      <vt:lpstr>Slajd 5</vt:lpstr>
      <vt:lpstr>Slajd 6</vt:lpstr>
      <vt:lpstr>Slajd 7</vt:lpstr>
      <vt:lpstr>Slajd 8</vt:lpstr>
      <vt:lpstr>Slajd 9</vt:lpstr>
      <vt:lpstr>Slajd 10</vt:lpstr>
      <vt:lpstr>Zalety i wady OZE</vt:lpstr>
      <vt:lpstr>Slajd 12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ODNAWIALNE ŹRÓDŁA ENERGII</dc:title>
  <dc:creator>Admin</dc:creator>
  <cp:lastModifiedBy>Admin</cp:lastModifiedBy>
  <cp:revision>9</cp:revision>
  <dcterms:created xsi:type="dcterms:W3CDTF">2021-12-01T07:16:35Z</dcterms:created>
  <dcterms:modified xsi:type="dcterms:W3CDTF">2021-12-11T15:50:51Z</dcterms:modified>
</cp:coreProperties>
</file>