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customXml" Target="../customXml/item1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400" cy="640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400" cy="640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400" cy="640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143000" y="533520"/>
            <a:ext cx="9905400" cy="640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l-P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8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PlaceHolder 8"/>
          <p:cNvSpPr>
            <a:spLocks noGrp="1"/>
          </p:cNvSpPr>
          <p:nvPr>
            <p:ph type="title"/>
          </p:nvPr>
        </p:nvSpPr>
        <p:spPr>
          <a:xfrm>
            <a:off x="1143000" y="533520"/>
            <a:ext cx="9905400" cy="13813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10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polskatradycja.pl/historia-polski/wydarzenia/konstytucja-3-maja.html" TargetMode="External"/><Relationship Id="rId2" Type="http://schemas.openxmlformats.org/officeDocument/2006/relationships/hyperlink" Target="https://www.polskatradycja.pl/historia-polski/wydarzenia/konstytucja-3-maja.html" TargetMode="External"/><Relationship Id="rId3" Type="http://schemas.openxmlformats.org/officeDocument/2006/relationships/hyperlink" Target="https://www.polskatradycja.pl/historia-polski/wydarzenia/konstytucja-3-maja.html" TargetMode="External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2"/>
          <p:cNvSpPr/>
          <p:nvPr/>
        </p:nvSpPr>
        <p:spPr>
          <a:xfrm>
            <a:off x="254520" y="533520"/>
            <a:ext cx="5601240" cy="36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b="1" i="1" lang="pl-PL" sz="48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Konstytucja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pl-PL" sz="48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i="1" lang="pl-PL" sz="48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3 maja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pl-PL" sz="48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1791 roku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443960" y="4354560"/>
            <a:ext cx="4193640" cy="16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1400" spc="296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Autor: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296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Małgorzata Odrzywolska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1400" spc="296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Klasa 6 g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Line 4"/>
          <p:cNvSpPr/>
          <p:nvPr/>
        </p:nvSpPr>
        <p:spPr>
          <a:xfrm>
            <a:off x="5637960" y="0"/>
            <a:ext cx="6553800" cy="35424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5"/>
          <p:cNvSpPr/>
          <p:nvPr/>
        </p:nvSpPr>
        <p:spPr>
          <a:xfrm flipH="1">
            <a:off x="6850800" y="4783320"/>
            <a:ext cx="5340960" cy="2074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Line 6"/>
          <p:cNvSpPr/>
          <p:nvPr/>
        </p:nvSpPr>
        <p:spPr>
          <a:xfrm flipV="1">
            <a:off x="10021320" y="0"/>
            <a:ext cx="1268280" cy="68580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Obraz 5" descr=""/>
          <p:cNvPicPr/>
          <p:nvPr/>
        </p:nvPicPr>
        <p:blipFill>
          <a:blip r:embed="rId1"/>
          <a:stretch/>
        </p:blipFill>
        <p:spPr>
          <a:xfrm>
            <a:off x="5856480" y="867960"/>
            <a:ext cx="5801400" cy="512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8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9"/>
          <p:cNvSpPr/>
          <p:nvPr/>
        </p:nvSpPr>
        <p:spPr>
          <a:xfrm>
            <a:off x="0" y="720"/>
            <a:ext cx="12191400" cy="2008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10"/>
          <p:cNvSpPr/>
          <p:nvPr/>
        </p:nvSpPr>
        <p:spPr>
          <a:xfrm>
            <a:off x="1129680" y="511200"/>
            <a:ext cx="9576360" cy="122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4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bibliografia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Line 1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Line 12"/>
          <p:cNvSpPr/>
          <p:nvPr/>
        </p:nvSpPr>
        <p:spPr>
          <a:xfrm flipH="1">
            <a:off x="478080" y="0"/>
            <a:ext cx="340560" cy="20095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Line 13"/>
          <p:cNvSpPr/>
          <p:nvPr/>
        </p:nvSpPr>
        <p:spPr>
          <a:xfrm flipH="1" flipV="1">
            <a:off x="0" y="1299240"/>
            <a:ext cx="1768680" cy="6955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2" name="CustomShape 14"/>
          <p:cNvSpPr/>
          <p:nvPr/>
        </p:nvSpPr>
        <p:spPr>
          <a:xfrm>
            <a:off x="1129680" y="2420640"/>
            <a:ext cx="5478480" cy="38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27880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  <a:hlinkClick r:id="rId1"/>
              </a:rPr>
              <a:t>Podręcznik do historii klasa 6, GWO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  <a:hlinkClick r:id="rId2"/>
              </a:rPr>
              <a:t>https://epodreczniki.pl/a/dlaczego-o-przyczynach-uchwalenia-konstytucji-3-maja/D1Bo1e3Bl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  <a:hlinkClick r:id="rId3"/>
              </a:rPr>
              <a:t>https://www.polskatradycja.pl/historia-polski/wydarzenia/konstytucja-3-maja.html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https://www.dziennikwschodni.pl/magazyn/jakie-znaczenie-dzis-ma-dla-nas-konstytucja-3-maja,n,1000198623.html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3" name="Obraz 5" descr=""/>
          <p:cNvPicPr/>
          <p:nvPr/>
        </p:nvPicPr>
        <p:blipFill>
          <a:blip r:embed="rId4"/>
          <a:srcRect l="19412" t="0" r="12627" b="0"/>
          <a:stretch/>
        </p:blipFill>
        <p:spPr>
          <a:xfrm>
            <a:off x="7225560" y="1995120"/>
            <a:ext cx="4965840" cy="4862160"/>
          </a:xfrm>
          <a:prstGeom prst="rect">
            <a:avLst/>
          </a:prstGeom>
          <a:ln>
            <a:noFill/>
          </a:ln>
        </p:spPr>
      </p:pic>
      <p:sp>
        <p:nvSpPr>
          <p:cNvPr id="284" name="Line 15"/>
          <p:cNvSpPr/>
          <p:nvPr/>
        </p:nvSpPr>
        <p:spPr>
          <a:xfrm flipH="1">
            <a:off x="7331040" y="1171080"/>
            <a:ext cx="4860720" cy="823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Line 16"/>
          <p:cNvSpPr/>
          <p:nvPr/>
        </p:nvSpPr>
        <p:spPr>
          <a:xfrm flipH="1" flipV="1">
            <a:off x="8968680" y="0"/>
            <a:ext cx="2147040" cy="19947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Line 17"/>
          <p:cNvSpPr/>
          <p:nvPr/>
        </p:nvSpPr>
        <p:spPr>
          <a:xfrm flipH="1">
            <a:off x="11594160" y="-14400"/>
            <a:ext cx="239040" cy="20091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2"/>
          <p:cNvSpPr/>
          <p:nvPr/>
        </p:nvSpPr>
        <p:spPr>
          <a:xfrm>
            <a:off x="0" y="720"/>
            <a:ext cx="12191400" cy="2008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1129680" y="511200"/>
            <a:ext cx="9576360" cy="122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4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konstytucja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Line 4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Line 5"/>
          <p:cNvSpPr/>
          <p:nvPr/>
        </p:nvSpPr>
        <p:spPr>
          <a:xfrm flipH="1">
            <a:off x="478080" y="0"/>
            <a:ext cx="340560" cy="20095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Line 6"/>
          <p:cNvSpPr/>
          <p:nvPr/>
        </p:nvSpPr>
        <p:spPr>
          <a:xfrm flipH="1" flipV="1">
            <a:off x="0" y="1299240"/>
            <a:ext cx="1768680" cy="6955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1129680" y="2420640"/>
            <a:ext cx="5478480" cy="388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286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Ustawa rządowa z dn. 3 maja (potocznie Konstytucja 3 Maja) była drugą na świecie, a pierwszą w Europie ustawą zasadniczą. Uchwalona na Sejmie Czteroletnim w 1791 roku przez stronnictwo patriotyczne jako rezultat kompromisu ze stronnictwem królewskim, była wynikiem dążeń do naprawy stosunków wewnętrznych w Rzeczpospolitej po I rozbiorze, ustalając podstawy ustroju nowożytnego w Polsce.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Obraz 4" descr=""/>
          <p:cNvPicPr/>
          <p:nvPr/>
        </p:nvPicPr>
        <p:blipFill>
          <a:blip r:embed="rId1"/>
          <a:srcRect l="18551" t="0" r="24268" b="0"/>
          <a:stretch/>
        </p:blipFill>
        <p:spPr>
          <a:xfrm>
            <a:off x="7225560" y="1995120"/>
            <a:ext cx="4965840" cy="4862160"/>
          </a:xfrm>
          <a:prstGeom prst="rect">
            <a:avLst/>
          </a:prstGeom>
          <a:ln>
            <a:noFill/>
          </a:ln>
        </p:spPr>
      </p:pic>
      <p:sp>
        <p:nvSpPr>
          <p:cNvPr id="196" name="Line 8"/>
          <p:cNvSpPr/>
          <p:nvPr/>
        </p:nvSpPr>
        <p:spPr>
          <a:xfrm flipH="1">
            <a:off x="7331040" y="1171080"/>
            <a:ext cx="4860720" cy="823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Line 9"/>
          <p:cNvSpPr/>
          <p:nvPr/>
        </p:nvSpPr>
        <p:spPr>
          <a:xfrm flipH="1" flipV="1">
            <a:off x="8968680" y="0"/>
            <a:ext cx="2147040" cy="19947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Line 10"/>
          <p:cNvSpPr/>
          <p:nvPr/>
        </p:nvSpPr>
        <p:spPr>
          <a:xfrm flipH="1">
            <a:off x="11594160" y="-14400"/>
            <a:ext cx="239040" cy="20091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6757920" y="533520"/>
            <a:ext cx="4495680" cy="16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37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Przyczyny i okoliczności powstania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Line 3"/>
          <p:cNvSpPr/>
          <p:nvPr/>
        </p:nvSpPr>
        <p:spPr>
          <a:xfrm flipH="1">
            <a:off x="0" y="0"/>
            <a:ext cx="4948200" cy="13244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Line 4"/>
          <p:cNvSpPr/>
          <p:nvPr/>
        </p:nvSpPr>
        <p:spPr>
          <a:xfrm flipH="1">
            <a:off x="0" y="0"/>
            <a:ext cx="818640" cy="6427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Line 5"/>
          <p:cNvSpPr/>
          <p:nvPr/>
        </p:nvSpPr>
        <p:spPr>
          <a:xfrm flipH="1" flipV="1">
            <a:off x="0" y="2743200"/>
            <a:ext cx="4477680" cy="4114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Obraz 5" descr=""/>
          <p:cNvPicPr/>
          <p:nvPr/>
        </p:nvPicPr>
        <p:blipFill>
          <a:blip r:embed="rId1"/>
          <a:stretch/>
        </p:blipFill>
        <p:spPr>
          <a:xfrm>
            <a:off x="533520" y="1864440"/>
            <a:ext cx="5562000" cy="3128400"/>
          </a:xfrm>
          <a:prstGeom prst="rect">
            <a:avLst/>
          </a:prstGeom>
          <a:ln>
            <a:noFill/>
          </a:ln>
        </p:spPr>
      </p:pic>
      <p:sp>
        <p:nvSpPr>
          <p:cNvPr id="205" name="CustomShape 6"/>
          <p:cNvSpPr/>
          <p:nvPr/>
        </p:nvSpPr>
        <p:spPr>
          <a:xfrm>
            <a:off x="6681960" y="2290680"/>
            <a:ext cx="4571640" cy="403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Zbyt szerokie przywileje szlachty pozwalające zrywać każdy sejm;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Brak reform wewnętrznych państwa;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Przestarzała gospodarka;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Brak stałej armii (tylko 12 tysięcy żołnierzy polskich i 6 tysięcy litewskich);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Wybór elekcyjny króla;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20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I rozbiór Polski spowodowany osłabieniem państwa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Line 7"/>
          <p:cNvSpPr/>
          <p:nvPr/>
        </p:nvSpPr>
        <p:spPr>
          <a:xfrm flipH="1">
            <a:off x="11602440" y="2548080"/>
            <a:ext cx="589320" cy="43099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143000" y="533520"/>
            <a:ext cx="9905400" cy="13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4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Autorzy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Obraz 3" descr=""/>
          <p:cNvPicPr/>
          <p:nvPr/>
        </p:nvPicPr>
        <p:blipFill>
          <a:blip r:embed="rId1"/>
          <a:stretch/>
        </p:blipFill>
        <p:spPr>
          <a:xfrm>
            <a:off x="1269000" y="1541880"/>
            <a:ext cx="9381960" cy="495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8"/>
          <p:cNvSpPr/>
          <p:nvPr/>
        </p:nvSpPr>
        <p:spPr>
          <a:xfrm>
            <a:off x="1143000" y="625320"/>
            <a:ext cx="5326200" cy="14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i="1" lang="pl-PL" sz="3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Postanowienia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1143000" y="2205000"/>
            <a:ext cx="5197320" cy="41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Zmniejszono rolę Senatu;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Zniesiono konfederacje, czyli związki szlachty, duchownych lub mieszczan utworzone dla osiągnięcia określonych celów;  liberum veto, czyli prawo dla posłów do zerwania obrad Sejmu i niedozwolenia do wprowadzenia w życie żadnych ustaw danego dnia; instrukcje poselskie, czyli akty zawierające polecenia w sprawach mających stanowić punkt obrad Sejmu; wolną elekcję, czyli wybieranie króla przez szlachtę;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Wprowadzono dziedziczenie tronu po śmierci Stanisława Augusta Poniatowskiego;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Król dostał prawo do nominacji biskupów, senatorów, ministrów, urzędników i oficerów, a w razie wojny sprawował naczelne dowództwo nad wojskiem.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 flipH="1" flipV="1" rot="10800000">
            <a:off x="17059680" y="13771800"/>
            <a:ext cx="4867920" cy="6895080"/>
          </a:xfrm>
          <a:custGeom>
            <a:avLst/>
            <a:gdLst/>
            <a:ahLst/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Line 11"/>
          <p:cNvSpPr/>
          <p:nvPr/>
        </p:nvSpPr>
        <p:spPr>
          <a:xfrm>
            <a:off x="7540200" y="0"/>
            <a:ext cx="4651560" cy="26128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Obraz 5" descr=""/>
          <p:cNvPicPr/>
          <p:nvPr/>
        </p:nvPicPr>
        <p:blipFill>
          <a:blip r:embed="rId1"/>
          <a:srcRect l="0" t="0" r="4409" b="0"/>
          <a:stretch/>
        </p:blipFill>
        <p:spPr>
          <a:xfrm>
            <a:off x="8525160" y="533520"/>
            <a:ext cx="1683720" cy="2731680"/>
          </a:xfrm>
          <a:prstGeom prst="rect">
            <a:avLst/>
          </a:prstGeom>
          <a:ln>
            <a:noFill/>
          </a:ln>
        </p:spPr>
      </p:pic>
      <p:pic>
        <p:nvPicPr>
          <p:cNvPr id="221" name="Obraz 7" descr=""/>
          <p:cNvPicPr/>
          <p:nvPr/>
        </p:nvPicPr>
        <p:blipFill>
          <a:blip r:embed="rId2"/>
          <a:stretch/>
        </p:blipFill>
        <p:spPr>
          <a:xfrm>
            <a:off x="7076160" y="3701160"/>
            <a:ext cx="4581720" cy="2533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5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8"/>
          <p:cNvSpPr/>
          <p:nvPr/>
        </p:nvSpPr>
        <p:spPr>
          <a:xfrm>
            <a:off x="0" y="36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9"/>
          <p:cNvSpPr/>
          <p:nvPr/>
        </p:nvSpPr>
        <p:spPr>
          <a:xfrm>
            <a:off x="6757920" y="533520"/>
            <a:ext cx="4495680" cy="168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i="1" lang="pl-PL" sz="28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Skutki wprowadzenia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Line 10"/>
          <p:cNvSpPr/>
          <p:nvPr/>
        </p:nvSpPr>
        <p:spPr>
          <a:xfrm flipH="1">
            <a:off x="0" y="0"/>
            <a:ext cx="4948200" cy="13244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Line 11"/>
          <p:cNvSpPr/>
          <p:nvPr/>
        </p:nvSpPr>
        <p:spPr>
          <a:xfrm flipH="1">
            <a:off x="0" y="0"/>
            <a:ext cx="818640" cy="6427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Line 12"/>
          <p:cNvSpPr/>
          <p:nvPr/>
        </p:nvSpPr>
        <p:spPr>
          <a:xfrm flipH="1" flipV="1">
            <a:off x="0" y="2743200"/>
            <a:ext cx="4477680" cy="4114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4" name="Obraz 5" descr=""/>
          <p:cNvPicPr/>
          <p:nvPr/>
        </p:nvPicPr>
        <p:blipFill>
          <a:blip r:embed="rId1"/>
          <a:stretch/>
        </p:blipFill>
        <p:spPr>
          <a:xfrm>
            <a:off x="533520" y="1906200"/>
            <a:ext cx="5562000" cy="3044880"/>
          </a:xfrm>
          <a:prstGeom prst="rect">
            <a:avLst/>
          </a:prstGeom>
          <a:ln>
            <a:noFill/>
          </a:ln>
        </p:spPr>
      </p:pic>
      <p:sp>
        <p:nvSpPr>
          <p:cNvPr id="235" name="CustomShape 13"/>
          <p:cNvSpPr/>
          <p:nvPr/>
        </p:nvSpPr>
        <p:spPr>
          <a:xfrm>
            <a:off x="6681960" y="2290680"/>
            <a:ext cx="4571640" cy="403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Konstytucja 3 maja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znosiła takie </a:t>
            </a:r>
            <a:r>
              <a:rPr b="0" i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„narzędzia władzy szlacheckiej”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jak </a:t>
            </a:r>
            <a:r>
              <a:rPr b="0" i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liberum veto, konfederacje, sejm skonfederowany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oraz ograniczała prawa sejmików ziemskich. 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W dniu ustanowienia </a:t>
            </a:r>
            <a:r>
              <a:rPr b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Konstytucji 3 maja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przestaje istnieć </a:t>
            </a:r>
            <a:r>
              <a:rPr b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Rzeczpospolita Obojga Narodów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a w jej miejsce zostaje powołana </a:t>
            </a:r>
            <a:r>
              <a:rPr b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Rzeczpospolita Polska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. 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Zniesiona zostaje też </a:t>
            </a:r>
            <a:r>
              <a:rPr b="0" i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wolna elekcja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, która w wieku XVIII w ogóle się nie sprawdziła, jej miejsce zastępuje władza dziedziczna.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Aby czuwać nad bezpieczeństwem wprowadzono stałą armię, której liczebność miała sięgać 100 tysięcy żołnierzy, oraz ustanowiono podatki w wysokości 10% dla szlachty i 20% dla duchowieństwa – gołota, mieszczanie i chłopi byli zwolnieni z płacenia podatku. 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Katolicyzm został uznany za religię panującą, jednocześnie zapewniono swobodę wyznań, choć apostazja wciąż była uznawana za przestępstwo.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9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Aby </a:t>
            </a:r>
            <a:r>
              <a:rPr b="1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Konstytucja</a:t>
            </a:r>
            <a:r>
              <a:rPr b="0" lang="pl-PL" sz="13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 była zawsze aktualna co 25 lat miał się zbierać Sejm Konstytucyjny, który miałby prawo zmienić zapisy w konstytucji.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Line 14"/>
          <p:cNvSpPr/>
          <p:nvPr/>
        </p:nvSpPr>
        <p:spPr>
          <a:xfrm flipH="1">
            <a:off x="11602440" y="2548080"/>
            <a:ext cx="589320" cy="43099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8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9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10"/>
          <p:cNvSpPr/>
          <p:nvPr/>
        </p:nvSpPr>
        <p:spPr>
          <a:xfrm>
            <a:off x="5693760" y="557280"/>
            <a:ext cx="5354640" cy="16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0" i="1" lang="pl-PL" sz="21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Znaczenie konstytucji dla Polski – wczoraj i dziś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Obraz 9" descr=""/>
          <p:cNvPicPr/>
          <p:nvPr/>
        </p:nvPicPr>
        <p:blipFill>
          <a:blip r:embed="rId1"/>
          <a:srcRect l="0" t="191" r="0" b="16593"/>
          <a:stretch/>
        </p:blipFill>
        <p:spPr>
          <a:xfrm>
            <a:off x="0" y="0"/>
            <a:ext cx="4741560" cy="3433680"/>
          </a:xfrm>
          <a:prstGeom prst="rect">
            <a:avLst/>
          </a:prstGeom>
          <a:ln>
            <a:noFill/>
          </a:ln>
        </p:spPr>
      </p:pic>
      <p:pic>
        <p:nvPicPr>
          <p:cNvPr id="248" name="Obraz 3" descr=""/>
          <p:cNvPicPr/>
          <p:nvPr/>
        </p:nvPicPr>
        <p:blipFill>
          <a:blip r:embed="rId2"/>
          <a:srcRect l="4850" t="0" r="10583" b="0"/>
          <a:stretch/>
        </p:blipFill>
        <p:spPr>
          <a:xfrm>
            <a:off x="0" y="3429000"/>
            <a:ext cx="5177160" cy="3428280"/>
          </a:xfrm>
          <a:prstGeom prst="rect">
            <a:avLst/>
          </a:prstGeom>
          <a:ln>
            <a:noFill/>
          </a:ln>
        </p:spPr>
      </p:pic>
      <p:sp>
        <p:nvSpPr>
          <p:cNvPr id="249" name="CustomShape 11"/>
          <p:cNvSpPr/>
          <p:nvPr/>
        </p:nvSpPr>
        <p:spPr>
          <a:xfrm>
            <a:off x="5693760" y="2183040"/>
            <a:ext cx="5354640" cy="412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160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To był niewątpliwie krok o znaczeniu rewolucyjnym. Trzeba przypomnieć wszystkim o negatywnych cechach ówczesnego systemu: liberum veto czy wolnej elekcji umożliwiającej ingerencję innych państw w sprawy Rzeczpospolitej. Prowadziły one do głębokich podziałów, które zresztą skończyły się wojną domową w XVIII wieku. Do tego należy wspomnieć o innych wadach, jak wyeliminowanie z życia społecznego mieszczaństwa, nie mówiąc o chłopach, którzy stanowili wtedy 70 proc. społeczeństwa, a nie mieli żadnych praw. Konstytucja 3 Maja była formą odpowiedzi na te wszystkie niedomagania ustroju. Znosiła zasadę liberum veto, wprowadzała nową formę organizacji Sejmu, który miał być „zawsze gotowy”. Po raz pierwszy pojawiła się kadencyjność i zasada większości głosów.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Line 12"/>
          <p:cNvSpPr/>
          <p:nvPr/>
        </p:nvSpPr>
        <p:spPr>
          <a:xfrm flipV="1">
            <a:off x="4575960" y="0"/>
            <a:ext cx="668520" cy="68580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143000" y="533520"/>
            <a:ext cx="9905400" cy="138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4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Ciekawostki związane z uchwaleniem konstytucji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838080" y="1924560"/>
            <a:ext cx="5180760" cy="42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9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Konstytucja 3 Maja została uchwalona potajemnie bez przeciwników reform wewnętrznych. To spowodowało powstanie wielkiej opozycji przeciwko Konstytucji. Krytykowano i organizowano manifestacje przeciwko postanowieniom. Największymi przedstawicielami opozycji byli Seweryn Rzewuski, Ignacy Chomiński, Józef Czartoryski i Dyzma Bończa-Tomaszewski.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6172200" y="1924560"/>
            <a:ext cx="5180760" cy="42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9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</a:rPr>
              <a:t>Dzień 3 maja 1791 roku został uznany Świętem Konstytucji 3 Maja. Obchody tego święta były zakazane podczas rozbiorów, a ponownie jego obchodzenie zostało wznowione w II Rzeczypospolitej w kwietniu 1919 roku. Święto Konstytucji 3 Maja zostało zdelegalizowane przez hitlerowców i sowietów podczas okupacji Polski w czasie II wojny światowej. W styczniu 1951 r. święto 3 Maja zostało oficjalnie zdelegalizowane przez władze komunistyczne. W roku 1981 ponownie władze świętowały uchwalenie majowej konstytucji. 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Obraz 6" descr=""/>
          <p:cNvPicPr/>
          <p:nvPr/>
        </p:nvPicPr>
        <p:blipFill>
          <a:blip r:embed="rId1"/>
          <a:stretch/>
        </p:blipFill>
        <p:spPr>
          <a:xfrm>
            <a:off x="1866600" y="4671360"/>
            <a:ext cx="3893040" cy="195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Line 1"/>
          <p:cNvSpPr/>
          <p:nvPr/>
        </p:nvSpPr>
        <p:spPr>
          <a:xfrm flipH="1">
            <a:off x="0" y="0"/>
            <a:ext cx="311940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Line 3"/>
          <p:cNvSpPr/>
          <p:nvPr/>
        </p:nvSpPr>
        <p:spPr>
          <a:xfrm flipH="1" flipV="1">
            <a:off x="-42840" y="5790960"/>
            <a:ext cx="628632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Line 4"/>
          <p:cNvSpPr/>
          <p:nvPr/>
        </p:nvSpPr>
        <p:spPr>
          <a:xfrm flipH="1">
            <a:off x="8462880" y="5848200"/>
            <a:ext cx="372888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Line 5"/>
          <p:cNvSpPr/>
          <p:nvPr/>
        </p:nvSpPr>
        <p:spPr>
          <a:xfrm flipH="1">
            <a:off x="1154304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Line 6"/>
          <p:cNvSpPr/>
          <p:nvPr/>
        </p:nvSpPr>
        <p:spPr>
          <a:xfrm flipH="1" flipV="1">
            <a:off x="1078128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Line 7"/>
          <p:cNvSpPr/>
          <p:nvPr/>
        </p:nvSpPr>
        <p:spPr>
          <a:xfrm flipH="1" flipV="1">
            <a:off x="6529320" y="-4680"/>
            <a:ext cx="566244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8"/>
          <p:cNvSpPr/>
          <p:nvPr/>
        </p:nvSpPr>
        <p:spPr>
          <a:xfrm>
            <a:off x="120240" y="-7200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9"/>
          <p:cNvSpPr/>
          <p:nvPr/>
        </p:nvSpPr>
        <p:spPr>
          <a:xfrm>
            <a:off x="1143000" y="625320"/>
            <a:ext cx="5326200" cy="149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90000"/>
              </a:lnSpc>
            </a:pPr>
            <a:r>
              <a:rPr b="0" i="1" lang="pl-PL" sz="4400" spc="-1" strike="noStrike" cap="all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Walbaum Display Light"/>
              </a:rPr>
              <a:t>ciekawostki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1143000" y="2205000"/>
            <a:ext cx="5197320" cy="41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Oficjalny tekst Konstytucji 3 maja nie został odczytany podczas obrad Sejmu i został przyjęty przez posłów „w ciemno”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W roku 2007 po raz pierwszy na Litwie obchodzono święto Konstytucji 3 maja.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27880" algn="just">
              <a:lnSpc>
                <a:spcPct val="100000"/>
              </a:lnSpc>
              <a:buClr>
                <a:srgbClr val="001e2e"/>
              </a:buClr>
              <a:buSzPct val="80000"/>
              <a:buFont typeface="Arial"/>
              <a:buChar char="•"/>
            </a:pPr>
            <a:r>
              <a:rPr b="0" lang="pl-PL" sz="1800" spc="-1" strike="noStrike">
                <a:solidFill>
                  <a:srgbClr val="001e2e"/>
                </a:solidFill>
                <a:uFill>
                  <a:solidFill>
                    <a:srgbClr val="ffffff"/>
                  </a:solidFill>
                </a:uFill>
                <a:latin typeface="Univers Condensed Light"/>
                <a:ea typeface="DejaVu Sans"/>
              </a:rPr>
              <a:t>Rękopis Konstytucji 3 maja jest przechowywany w Archiwum Głównym Akt Dawnych w Warszawie.</a:t>
            </a:r>
            <a:endParaRPr b="0" lang="pl-P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 flipH="1" flipV="1" rot="10800000">
            <a:off x="17059680" y="13771800"/>
            <a:ext cx="4867920" cy="6895080"/>
          </a:xfrm>
          <a:custGeom>
            <a:avLst/>
            <a:gdLst/>
            <a:ahLst/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Line 12"/>
          <p:cNvSpPr/>
          <p:nvPr/>
        </p:nvSpPr>
        <p:spPr>
          <a:xfrm>
            <a:off x="7540200" y="0"/>
            <a:ext cx="4651560" cy="26128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7" name="Obraz 7" descr=""/>
          <p:cNvPicPr/>
          <p:nvPr/>
        </p:nvPicPr>
        <p:blipFill>
          <a:blip r:embed="rId1"/>
          <a:stretch/>
        </p:blipFill>
        <p:spPr>
          <a:xfrm>
            <a:off x="8409240" y="533520"/>
            <a:ext cx="1915920" cy="2731680"/>
          </a:xfrm>
          <a:prstGeom prst="rect">
            <a:avLst/>
          </a:prstGeom>
          <a:ln>
            <a:noFill/>
          </a:ln>
        </p:spPr>
      </p:pic>
      <p:pic>
        <p:nvPicPr>
          <p:cNvPr id="268" name="Obraz 5" descr=""/>
          <p:cNvPicPr/>
          <p:nvPr/>
        </p:nvPicPr>
        <p:blipFill>
          <a:blip r:embed="rId2"/>
          <a:stretch/>
        </p:blipFill>
        <p:spPr>
          <a:xfrm>
            <a:off x="8183880" y="3611880"/>
            <a:ext cx="2365920" cy="271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C7E9212913D044B47560B6F1728976" ma:contentTypeVersion="7" ma:contentTypeDescription="Utwórz nowy dokument." ma:contentTypeScope="" ma:versionID="ff6687f8728af7964b1ed4ac78b3d9e0">
  <xsd:schema xmlns:xsd="http://www.w3.org/2001/XMLSchema" xmlns:xs="http://www.w3.org/2001/XMLSchema" xmlns:p="http://schemas.microsoft.com/office/2006/metadata/properties" xmlns:ns2="e2117578-7048-4a3b-9cd1-784c4e2d129c" targetNamespace="http://schemas.microsoft.com/office/2006/metadata/properties" ma:root="true" ma:fieldsID="b4348e46bfe8ec9f1088fcf265e1f1af" ns2:_="">
    <xsd:import namespace="e2117578-7048-4a3b-9cd1-784c4e2d12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17578-7048-4a3b-9cd1-784c4e2d1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B66983-8F60-4C62-BE94-D61EC4FA6B65}"/>
</file>

<file path=customXml/itemProps2.xml><?xml version="1.0" encoding="utf-8"?>
<ds:datastoreItem xmlns:ds="http://schemas.openxmlformats.org/officeDocument/2006/customXml" ds:itemID="{952ECC11-77E0-4F82-B506-357B2CD9BFC9}"/>
</file>

<file path=customXml/itemProps3.xml><?xml version="1.0" encoding="utf-8"?>
<ds:datastoreItem xmlns:ds="http://schemas.openxmlformats.org/officeDocument/2006/customXml" ds:itemID="{4DB5C7CF-F86F-48FB-9DAF-B8844E0A1D58}"/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72</TotalTime>
  <Application>LibreOffice/5.3.0.3$Windows_X86_64 LibreOffice_project/7074905676c47b82bbcfbea1aeefc84afe1c50e1</Application>
  <Words>742</Words>
  <Paragraphs>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  3 maja   1791 roku</dc:title>
  <dc:subject/>
  <dc:creator>Małgorzata Odrzywolska</dc:creator>
  <dc:description/>
  <cp:lastModifiedBy/>
  <cp:revision>12</cp:revision>
  <dcterms:created xsi:type="dcterms:W3CDTF">2021-04-19T15:25:56Z</dcterms:created>
  <dcterms:modified xsi:type="dcterms:W3CDTF">2021-04-28T22:12:22Z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  <property fmtid="{D5CDD505-2E9C-101B-9397-08002B2CF9AE}" pid="12" name="ContentTypeId">
    <vt:lpwstr>0x01010097C7E9212913D044B47560B6F1728976</vt:lpwstr>
  </property>
</Properties>
</file>