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9.jpeg" ContentType="image/jpeg"/>
  <Override PartName="/ppt/media/image1.jpeg" ContentType="image/jpeg"/>
  <Override PartName="/ppt/media/image4.jpeg" ContentType="image/jpeg"/>
  <Override PartName="/ppt/media/image3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7.jpeg" ContentType="image/jpeg"/>
  <Override PartName="/ppt/media/image8.png" ContentType="image/pn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0.png" ContentType="image/png"/>
  <Override PartName="/ppt/media/image2.png" ContentType="image/pn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_rels/presentation.xml.rels" ContentType="application/vnd.openxmlformats-package.relationships+xml"/>
  <Override PartName="/customXml/itemProps3.xml" ContentType="application/vnd.openxmlformats-officedocument.customXml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/>
  <p:notesSz cx="7559675" cy="10691812"/>
</p:presentation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1.xml"/><Relationship Id="rId16" Type="http://schemas.openxmlformats.org/officeDocument/2006/relationships/customXml" Target="../customXml/item1.xml"/><Relationship Id="rId1" Type="http://schemas.openxmlformats.org/officeDocument/2006/relationships/theme" Target="theme/theme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11640" y="26064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Konstytucja 3 maja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1791 roku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4068000" y="5805360"/>
            <a:ext cx="4802760" cy="77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l-PL" sz="3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Piotr Witkowski 8e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Picture 4" descr=""/>
          <p:cNvPicPr/>
          <p:nvPr/>
        </p:nvPicPr>
        <p:blipFill>
          <a:blip r:embed="rId2"/>
          <a:stretch/>
        </p:blipFill>
        <p:spPr>
          <a:xfrm>
            <a:off x="1403640" y="1845000"/>
            <a:ext cx="6063480" cy="303156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1000"/>
                                        <p:tgtEl>
                                          <p:spTgt spid="77">
                                            <p:txEl>
                                              <p:p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77">
                                            <p:txEl>
                                              <p:p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77">
                                            <p:txEl>
                                              <p:p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Znaczenie konstytucji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Jest to pierwsza konstytucja w Europie, a druga na świecie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maja jest to święto narodowe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Jest to dla nas duma oraz pokazuje nam, że w trudnych czasach mogliśmy się połączyć i zrobić coś dobrego dla naszej ojczyzny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Była ona przełomowa, ponieważ zakończyła liberum veto i wolną elekcję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split dir="out" orient="vert"/>
  </p:transition>
  <p:timing>
    <p:tnLst>
      <p:par>
        <p:cTn id="340" dur="indefinite" restart="never" nodeType="tmRoot">
          <p:childTnLst>
            <p:seq>
              <p:cTn id="341" dur="indefinite" nodeType="mainSeq">
                <p:childTnLst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2" dur="500" fill="hold"/>
                                        <p:tgtEl>
                                          <p:spTgt spid="99">
                                            <p:txEl>
                                              <p:p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3" dur="500" fill="hold"/>
                                        <p:tgtEl>
                                          <p:spTgt spid="99">
                                            <p:txEl>
                                              <p:p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85" end="2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8" dur="500" fill="hold"/>
                                        <p:tgtEl>
                                          <p:spTgt spid="99">
                                            <p:txEl>
                                              <p:pRg st="285" end="2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9" dur="500" fill="hold"/>
                                        <p:tgtEl>
                                          <p:spTgt spid="99">
                                            <p:txEl>
                                              <p:pRg st="285" end="2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85" end="2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4" dur="500" fill="hold"/>
                                        <p:tgtEl>
                                          <p:spTgt spid="99">
                                            <p:txEl>
                                              <p:pRg st="285" end="2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5" dur="500" fill="hold"/>
                                        <p:tgtEl>
                                          <p:spTgt spid="99">
                                            <p:txEl>
                                              <p:pRg st="285" end="2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85" end="2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0" dur="500" fill="hold"/>
                                        <p:tgtEl>
                                          <p:spTgt spid="99">
                                            <p:txEl>
                                              <p:pRg st="285" end="2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1" dur="500" fill="hold"/>
                                        <p:tgtEl>
                                          <p:spTgt spid="99">
                                            <p:txEl>
                                              <p:pRg st="285" end="2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Źródła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Książki „Polaków dzieje malowane” i „Vademecum egzamin gimnazjalny”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circle/>
  </p:transition>
  <p:timing>
    <p:tnLst>
      <p:par>
        <p:cTn id="372" dur="indefinite" restart="never" nodeType="tmRoot">
          <p:childTnLst>
            <p:seq>
              <p:cTn id="373" dur="indefinite" nodeType="mainSeq">
                <p:childTnLst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4" dur="500" fill="hold"/>
                                        <p:tgtEl>
                                          <p:spTgt spid="101">
                                            <p:txEl>
                                              <p:p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5" dur="500" fill="hold"/>
                                        <p:tgtEl>
                                          <p:spTgt spid="101">
                                            <p:txEl>
                                              <p:p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Dziękuję za uwagę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split dir="out" orient="vert"/>
  </p:transition>
  <p:timing>
    <p:tnLst>
      <p:par>
        <p:cTn id="386" dur="indefinite" restart="never" nodeType="tmRoot">
          <p:childTnLst>
            <p:seq>
              <p:cTn id="387" dur="indefinite" nodeType="mainSeq">
                <p:childTnLst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Przyczyny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Okupacja przez wojska rosyjskie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Nadużywanie liberum veto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Chęć zniesienia unii polsko-litewskiej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Pogarszająca się międzynarodowa i wewnętrzna sytuacja Polski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Obawa przed zniknięciem Rzeczpospolitej, po agresji sąsiadów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Zbyt duże przywileje szlacheckie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Brak stałej armii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wipe dir="l"/>
  </p:transition>
  <p:timing>
    <p:tnLst>
      <p:par>
        <p:cTn id="24" dur="indefinite" restart="never" nodeType="tmRoot">
          <p:childTnLst>
            <p:seq>
              <p:cTn id="25" dur="indefinite" nodeType="mainSeq"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5" dur="500"/>
                                        <p:tgtEl>
                                          <p:spTgt spid="80">
                                            <p:txEl>
                                              <p:p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69" end="2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0" dur="500"/>
                                        <p:tgtEl>
                                          <p:spTgt spid="80">
                                            <p:txEl>
                                              <p:pRg st="269" end="2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69" end="2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5" dur="500"/>
                                        <p:tgtEl>
                                          <p:spTgt spid="80">
                                            <p:txEl>
                                              <p:pRg st="269" end="2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69" end="2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0" dur="500"/>
                                        <p:tgtEl>
                                          <p:spTgt spid="80">
                                            <p:txEl>
                                              <p:pRg st="269" end="2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69" end="2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5" dur="500"/>
                                        <p:tgtEl>
                                          <p:spTgt spid="80">
                                            <p:txEl>
                                              <p:pRg st="269" end="2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69" end="2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269" end="2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69" end="2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65" dur="500"/>
                                        <p:tgtEl>
                                          <p:spTgt spid="80">
                                            <p:txEl>
                                              <p:pRg st="269" end="2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Ustrój Rzeczpospolitej w świetle Konstytucji 3 maja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Ustrój- monarchia konstytucyjna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Zasady ustrojowe: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Zwierzchnictwo narodu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Podział władzy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Sejm miał być zwoływany co 2 lata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Podejmowanie decyzji drogą głosowania i większością głosów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Dziedziczenie tronu- zniesienie wolnej elekcji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Zniesienie liberum veto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Zakaz zawiązywania konfederacji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 25 lat miał zwoływać się sejm konstytucyjny, miał on prawo do zmian w ustawie zasadniczej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6" dur="indefinite" restart="never" nodeType="tmRoot">
          <p:childTnLst>
            <p:seq>
              <p:cTn id="67" dur="indefinite" nodeType="mainSeq"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77" dur="500"/>
                                        <p:tgtEl>
                                          <p:spTgt spid="82">
                                            <p:txEl>
                                              <p:p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80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82" dur="500"/>
                                        <p:tgtEl>
                                          <p:spTgt spid="82">
                                            <p:txEl>
                                              <p:pRg st="380" end="3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80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87" dur="500"/>
                                        <p:tgtEl>
                                          <p:spTgt spid="82">
                                            <p:txEl>
                                              <p:pRg st="380" end="3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80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92" dur="500"/>
                                        <p:tgtEl>
                                          <p:spTgt spid="82">
                                            <p:txEl>
                                              <p:pRg st="380" end="3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80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97" dur="500"/>
                                        <p:tgtEl>
                                          <p:spTgt spid="82">
                                            <p:txEl>
                                              <p:pRg st="380" end="3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80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02" dur="500"/>
                                        <p:tgtEl>
                                          <p:spTgt spid="82">
                                            <p:txEl>
                                              <p:pRg st="380" end="3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80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07" dur="500"/>
                                        <p:tgtEl>
                                          <p:spTgt spid="82">
                                            <p:txEl>
                                              <p:pRg st="380" end="3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80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12" dur="500"/>
                                        <p:tgtEl>
                                          <p:spTgt spid="82">
                                            <p:txEl>
                                              <p:pRg st="380" end="3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80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17" dur="500"/>
                                        <p:tgtEl>
                                          <p:spTgt spid="82">
                                            <p:txEl>
                                              <p:pRg st="380" end="3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80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22" dur="500"/>
                                        <p:tgtEl>
                                          <p:spTgt spid="82">
                                            <p:txEl>
                                              <p:pRg st="380" end="3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Założenia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Zniesienie odrębności Korony i Litwy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Wprowadzenie trójpodziału władzy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Zniesienie wolnej elekcji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Zniesienie liberum veto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Zagwarantowanie przywilejów szlacheckich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Uzyskanie praw przez mieszczan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split dir="out" orient="vert"/>
  </p:transition>
  <p:timing>
    <p:tnLst>
      <p:par>
        <p:cTn id="123" dur="indefinite" restart="never" nodeType="tmRoot">
          <p:childTnLst>
            <p:seq>
              <p:cTn id="124" dur="indefinite" nodeType="mainSeq">
                <p:childTnLst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2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34" dur="500"/>
                                        <p:tgtEl>
                                          <p:spTgt spid="84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93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39" dur="500"/>
                                        <p:tgtEl>
                                          <p:spTgt spid="84">
                                            <p:txEl>
                                              <p:pRg st="193" end="1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93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44" dur="500"/>
                                        <p:tgtEl>
                                          <p:spTgt spid="84">
                                            <p:txEl>
                                              <p:pRg st="193" end="1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93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49" dur="500"/>
                                        <p:tgtEl>
                                          <p:spTgt spid="84">
                                            <p:txEl>
                                              <p:pRg st="193" end="1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93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54" dur="500"/>
                                        <p:tgtEl>
                                          <p:spTgt spid="84">
                                            <p:txEl>
                                              <p:pRg st="193" end="1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93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59" dur="500"/>
                                        <p:tgtEl>
                                          <p:spTgt spid="84">
                                            <p:txEl>
                                              <p:pRg st="193" end="1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Trójpodział władzy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457200" y="1484640"/>
            <a:ext cx="8228880" cy="532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Władzę ustawodawczą miał sprawować dwuizbowy parlament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Składał się z Izby Poselskiej i Senatu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Władzę wykonawczą Król i Straż Praw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Król: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Powoływał ministrów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Stał na czele Straży Praw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Straż Praw: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W jej skład wchodził król, prymas, marszałek sejmu i ministrowie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Podlegały jej: skarb państwa, administracja, polityka zagraniczna, sprawy wewnętrzne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Władzę sądowniczą niezawisłe sądy, których działalność usprawniono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Odrębne dla poszczególnych stanów: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Ziemskie dla szlachty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Miejskie dla mieszczan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Referendarskie dla chłopów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Trybunały Koronne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split dir="out" orient="vert"/>
  </p:transition>
  <p:timing>
    <p:tnLst>
      <p:par>
        <p:cTn id="160" dur="indefinite" restart="never" nodeType="tmRoot">
          <p:childTnLst>
            <p:seq>
              <p:cTn id="161" dur="indefinite" nodeType="mainSeq">
                <p:childTnLst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16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171" dur="500"/>
                                        <p:tgtEl>
                                          <p:spTgt spid="86">
                                            <p:txEl>
                                              <p:pRg st="0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176" dur="500"/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181" dur="500"/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186" dur="500"/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191" dur="500"/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196" dur="500"/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201" dur="500"/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206" dur="500"/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211" dur="500"/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216" dur="500"/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221" dur="500"/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226" dur="500"/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231" dur="500"/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236" dur="500"/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241" dur="500"/>
                                        <p:tgtEl>
                                          <p:spTgt spid="86">
                                            <p:txEl>
                                              <p:pRg st="544" end="5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Zniesienie wolnej elekcji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Tron miał być dziedziczony przez dynastię Wettinów w saskiej linii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Herb Wettinów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Picture 2" descr=""/>
          <p:cNvPicPr/>
          <p:nvPr/>
        </p:nvPicPr>
        <p:blipFill>
          <a:blip r:embed="rId2"/>
          <a:stretch/>
        </p:blipFill>
        <p:spPr>
          <a:xfrm>
            <a:off x="3492000" y="2967120"/>
            <a:ext cx="1504080" cy="17042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ransition spd="slow">
    <p:split dir="out" orient="vert"/>
  </p:transition>
  <p:timing>
    <p:tnLst>
      <p:par>
        <p:cTn id="242" dur="indefinite" restart="never" nodeType="tmRoot">
          <p:childTnLst>
            <p:seq>
              <p:cTn id="243" dur="indefinite" nodeType="mainSeq">
                <p:childTnLst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4" dur="500" fill="hold"/>
                                        <p:tgtEl>
                                          <p:spTgt spid="88">
                                            <p:txEl>
                                              <p:p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5" dur="500" fill="hold"/>
                                        <p:tgtEl>
                                          <p:spTgt spid="88">
                                            <p:txEl>
                                              <p:p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3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0" dur="500" fill="hold"/>
                                        <p:tgtEl>
                                          <p:spTgt spid="88">
                                            <p:txEl>
                                              <p:pRg st="83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1" dur="500" fill="hold"/>
                                        <p:tgtEl>
                                          <p:spTgt spid="88">
                                            <p:txEl>
                                              <p:pRg st="83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Inicjatorzy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Stanisław August Poniatowski- Król Polski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Ignacy Potocki- minister Policji, marszałek wielki litewski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Picture 2" descr=""/>
          <p:cNvPicPr/>
          <p:nvPr/>
        </p:nvPicPr>
        <p:blipFill>
          <a:blip r:embed="rId2"/>
          <a:stretch/>
        </p:blipFill>
        <p:spPr>
          <a:xfrm>
            <a:off x="5616000" y="3456000"/>
            <a:ext cx="2165760" cy="262656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93" name="Picture 3" descr=""/>
          <p:cNvPicPr/>
          <p:nvPr/>
        </p:nvPicPr>
        <p:blipFill>
          <a:blip r:embed="rId3"/>
          <a:stretch/>
        </p:blipFill>
        <p:spPr>
          <a:xfrm>
            <a:off x="683640" y="3549240"/>
            <a:ext cx="1710000" cy="262656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transition spd="slow">
    <p:wipe dir="l"/>
  </p:transition>
  <p:timing>
    <p:tnLst>
      <p:par>
        <p:cTn id="268" dur="indefinite" restart="never" nodeType="tmRoot">
          <p:childTnLst>
            <p:seq>
              <p:cTn id="269" nodeType="mainSeq">
                <p:childTnLst>
                  <p:par>
                    <p:cTn id="270" fill="freeze">
                      <p:stCondLst>
                        <p:cond delay="indefinite"/>
                      </p:stCondLst>
                      <p:childTnLst>
                        <p:par>
                          <p:cTn id="271" fill="freeze">
                            <p:stCondLst>
                              <p:cond delay="0"/>
                            </p:stCondLst>
                            <p:childTnLst>
                              <p:par>
                                <p:cTn id="27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freeze">
                      <p:stCondLst>
                        <p:cond delay="indefinite"/>
                      </p:stCondLst>
                      <p:childTnLst>
                        <p:par>
                          <p:cTn id="277" fill="freeze">
                            <p:stCondLst>
                              <p:cond delay="0"/>
                            </p:stCondLst>
                            <p:childTnLst>
                              <p:par>
                                <p:cTn id="27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0" dur="500" fill="hold"/>
                                        <p:tgtEl>
                                          <p:spTgt spid="91">
                                            <p:txEl>
                                              <p:p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1" dur="500" fill="hold"/>
                                        <p:tgtEl>
                                          <p:spTgt spid="91">
                                            <p:txEl>
                                              <p:p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freeze">
                      <p:stCondLst>
                        <p:cond delay="indefinite"/>
                      </p:stCondLst>
                      <p:childTnLst>
                        <p:par>
                          <p:cTn id="283" fill="freeze">
                            <p:stCondLst>
                              <p:cond delay="0"/>
                            </p:stCondLst>
                            <p:childTnLst>
                              <p:par>
                                <p:cTn id="28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03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6" dur="500" fill="hold"/>
                                        <p:tgtEl>
                                          <p:spTgt spid="91">
                                            <p:txEl>
                                              <p:pRg st="103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7" dur="500" fill="hold"/>
                                        <p:tgtEl>
                                          <p:spTgt spid="91">
                                            <p:txEl>
                                              <p:pRg st="103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freeze">
                      <p:stCondLst>
                        <p:cond delay="indefinite"/>
                      </p:stCondLst>
                      <p:childTnLst>
                        <p:par>
                          <p:cTn id="289" fill="freeze">
                            <p:stCondLst>
                              <p:cond delay="0"/>
                            </p:stCondLst>
                            <p:childTnLst>
                              <p:par>
                                <p:cTn id="29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03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2" dur="500" fill="hold"/>
                                        <p:tgtEl>
                                          <p:spTgt spid="91">
                                            <p:txEl>
                                              <p:pRg st="103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3" dur="500" fill="hold"/>
                                        <p:tgtEl>
                                          <p:spTgt spid="91">
                                            <p:txEl>
                                              <p:pRg st="103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freeze">
                      <p:stCondLst>
                        <p:cond delay="indefinite"/>
                      </p:stCondLst>
                      <p:childTnLst>
                        <p:par>
                          <p:cTn id="295" fill="freeze">
                            <p:stCondLst>
                              <p:cond delay="0"/>
                            </p:stCondLst>
                            <p:childTnLst>
                              <p:par>
                                <p:cTn id="29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freeze">
                      <p:stCondLst>
                        <p:cond delay="indefinite"/>
                      </p:stCondLst>
                      <p:childTnLst>
                        <p:par>
                          <p:cTn id="301" fill="freeze">
                            <p:stCondLst>
                              <p:cond delay="0"/>
                            </p:stCondLst>
                            <p:childTnLst>
                              <p:par>
                                <p:cTn id="30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Okoliczności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Projekt został przedstawiony w sejmie w okresie ferii wielkanocnych, ponieważ nie było pewności, czy znajdzie się wystarczająca większość, aby poprzeć konstytucję. 3 maja 1791 roku w Sali Senatorskiej Zamku Królewskiego w Warszawie obecna była tylko jedna trzecia posłów i senatorów. Mimo to konstytucja została przyjęta. Przed zamkiem zebrała się ludność, która popierała konstytucję.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circle/>
  </p:transition>
  <p:timing>
    <p:tnLst>
      <p:par>
        <p:cTn id="306" dur="indefinite" restart="never" nodeType="tmRoot">
          <p:childTnLst>
            <p:seq>
              <p:cTn id="307" dur="indefinite" nodeType="mainSeq">
                <p:childTnLst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3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8" dur="500" fill="hold"/>
                                        <p:tgtEl>
                                          <p:spTgt spid="95">
                                            <p:txEl>
                                              <p:pRg st="0" end="3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9" dur="500" fill="hold"/>
                                        <p:tgtEl>
                                          <p:spTgt spid="95">
                                            <p:txEl>
                                              <p:pRg st="0" end="3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Przeciwnicy konstytucji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Szczęsny Potocki, Seweryn Rzewuski i Ksawery Branicki już w kwietniu 1972 roku w Petersburgu zawiązali konfederację, którą ogłoszono w maju 1972 roku w Targowicy. Zwrócili się oni o pomoc do carycy Katarzyny II, która się zgodziła. Do Rzeczpospolitej wkroczyła 100 tysięczna armia. Do ważniejszych bitw doszło pod Zieleńcami ( 18 czerwca) i Dubienką ( 18 lipca). W pierwszej dowodził książę Józef Poniatowski, a w drugiej Tadeusz Kościuszko. Do historii przeszła bohaterska postawa wojsk polskich pod Dubienką.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24 lipca 1972 roku król Rzeczpospolitej przystąpił do targowicy, licząc, że uratuje Polskę 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split dir="out" orient="vert"/>
  </p:transition>
  <p:timing>
    <p:tnLst>
      <p:par>
        <p:cTn id="320" dur="indefinite" restart="never" nodeType="tmRoot">
          <p:childTnLst>
            <p:seq>
              <p:cTn id="321" dur="indefinite" nodeType="mainSeq">
                <p:childTnLst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2" dur="5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3" dur="5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8" dur="5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9" dur="5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C7E9212913D044B47560B6F1728976" ma:contentTypeVersion="7" ma:contentTypeDescription="Utwórz nowy dokument." ma:contentTypeScope="" ma:versionID="ff6687f8728af7964b1ed4ac78b3d9e0">
  <xsd:schema xmlns:xsd="http://www.w3.org/2001/XMLSchema" xmlns:xs="http://www.w3.org/2001/XMLSchema" xmlns:p="http://schemas.microsoft.com/office/2006/metadata/properties" xmlns:ns2="e2117578-7048-4a3b-9cd1-784c4e2d129c" targetNamespace="http://schemas.microsoft.com/office/2006/metadata/properties" ma:root="true" ma:fieldsID="b4348e46bfe8ec9f1088fcf265e1f1af" ns2:_="">
    <xsd:import namespace="e2117578-7048-4a3b-9cd1-784c4e2d12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17578-7048-4a3b-9cd1-784c4e2d12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5D4A90-D335-4AEF-9921-6F64E5397211}"/>
</file>

<file path=customXml/itemProps2.xml><?xml version="1.0" encoding="utf-8"?>
<ds:datastoreItem xmlns:ds="http://schemas.openxmlformats.org/officeDocument/2006/customXml" ds:itemID="{17B92A11-56D2-4CB8-97EA-EEBE055FC16C}"/>
</file>

<file path=customXml/itemProps3.xml><?xml version="1.0" encoding="utf-8"?>
<ds:datastoreItem xmlns:ds="http://schemas.openxmlformats.org/officeDocument/2006/customXml" ds:itemID="{F6081631-F0DD-40B4-AF3D-64EBB64A95A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Application>LibreOffice/5.3.0.3$Windows_X86_64 LibreOffice_project/7074905676c47b82bbcfbea1aeefc84afe1c50e1</Application>
  <Words>477</Words>
  <Paragraphs>67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Konstytucja 3 maja</dc:title>
  <dc:subject/>
  <dc:creator>XXX</dc:creator>
  <dc:description/>
  <cp:lastModifiedBy/>
  <cp:revision>17</cp:revision>
  <dcterms:created xsi:type="dcterms:W3CDTF">2021-04-25T13:02:50Z</dcterms:created>
  <dcterms:modified xsi:type="dcterms:W3CDTF">2021-04-28T22:14:23Z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  <property fmtid="{D5CDD505-2E9C-101B-9397-08002B2CF9AE}" pid="12" name="ContentTypeId">
    <vt:lpwstr>0x01010097C7E9212913D044B47560B6F1728976</vt:lpwstr>
  </property>
</Properties>
</file>