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media/image2.jpeg" ContentType="image/jpeg"/>
  <Override PartName="/ppt/media/image4.jpeg" ContentType="image/jpeg"/>
  <Override PartName="/ppt/media/image8.jpeg" ContentType="image/jpeg"/>
  <Override PartName="/ppt/media/image10.jpeg" ContentType="image/jpeg"/>
  <Override PartName="/ppt/media/image12.jpeg" ContentType="image/jpeg"/>
  <Override PartName="/ppt/media/image14.jpeg" ContentType="image/jpeg"/>
  <Override PartName="/ppt/media/image15.jpeg" ContentType="image/jpeg"/>
  <Override PartName="/ppt/media/image13.png" ContentType="image/png"/>
  <Override PartName="/ppt/media/image11.png" ContentType="image/png"/>
  <Override PartName="/ppt/media/image9.png" ContentType="image/png"/>
  <Override PartName="/ppt/media/image7.png" ContentType="image/png"/>
  <Override PartName="/ppt/media/image6.png" ContentType="image/png"/>
  <Override PartName="/ppt/media/image5.png" ContentType="image/png"/>
  <Override PartName="/ppt/media/image3.png" ContentType="image/png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_rels/presentation.xml.rels" ContentType="application/vnd.openxmlformats-package.relationships+xml"/>
  <Override PartName="/customXml/itemProps3.xml" ContentType="application/vnd.openxmlformats-officedocument.customXml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7559675" cy="10691812"/>
</p:presentation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ustomXml" Target="../customXml/item2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1" Type="http://schemas.openxmlformats.org/officeDocument/2006/relationships/theme" Target="theme/theme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ustomXml" Target="../customXml/item3.xml"/>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000" cy="20750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000" cy="20750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01560" cy="20750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470240" y="1825560"/>
            <a:ext cx="601560" cy="20750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470240" y="4098240"/>
            <a:ext cx="601560" cy="20750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601560" cy="20750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96720" cy="20750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254960" y="1825560"/>
            <a:ext cx="396720" cy="20750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671840" y="1825560"/>
            <a:ext cx="396720" cy="20750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1671840" y="4098240"/>
            <a:ext cx="396720" cy="20750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1254960" y="4098240"/>
            <a:ext cx="396720" cy="20750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38080" y="4098240"/>
            <a:ext cx="396720" cy="20750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233000" cy="4350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000" cy="43502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01560" cy="43502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1470240" y="1825560"/>
            <a:ext cx="601560" cy="43502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520" cy="614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01560" cy="20750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601560" cy="20750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1470240" y="1825560"/>
            <a:ext cx="601560" cy="43502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233000" cy="4350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01560" cy="43502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1470240" y="1825560"/>
            <a:ext cx="601560" cy="20750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1470240" y="4098240"/>
            <a:ext cx="601560" cy="20750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01560" cy="20750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1470240" y="1825560"/>
            <a:ext cx="601560" cy="20750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000" cy="20750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000" cy="20750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000" cy="20750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01560" cy="20750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470240" y="1825560"/>
            <a:ext cx="601560" cy="20750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1470240" y="4098240"/>
            <a:ext cx="601560" cy="20750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601560" cy="20750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96720" cy="20750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1254960" y="1825560"/>
            <a:ext cx="396720" cy="20750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1671840" y="1825560"/>
            <a:ext cx="396720" cy="20750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1671840" y="4098240"/>
            <a:ext cx="396720" cy="20750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1254960" y="4098240"/>
            <a:ext cx="396720" cy="20750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838080" y="4098240"/>
            <a:ext cx="396720" cy="20750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000" cy="43502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01560" cy="43502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1470240" y="1825560"/>
            <a:ext cx="601560" cy="43502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520" cy="6140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01560" cy="20750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601560" cy="20750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470240" y="1825560"/>
            <a:ext cx="601560" cy="43502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01560" cy="43502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470240" y="1825560"/>
            <a:ext cx="601560" cy="20750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470240" y="4098240"/>
            <a:ext cx="601560" cy="20750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01560" cy="20750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470240" y="1825560"/>
            <a:ext cx="601560" cy="20750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233000" cy="20750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560" cy="43502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233000" cy="43502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2133360" y="1825560"/>
            <a:ext cx="1233000" cy="43502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hyperlink" Target="https://www.polskatradycja.pl/historia-polski/wydarzenia/konstytucja-3-maja.html" TargetMode="External"/><Relationship Id="rId3" Type="http://schemas.openxmlformats.org/officeDocument/2006/relationships/hyperlink" Target="https://wiadomosci.onet.pl/kraj/konstytucja-3-maja-historia-zalozenia-data-powstania/dyjj5fd" TargetMode="External"/><Relationship Id="rId4" Type="http://schemas.openxmlformats.org/officeDocument/2006/relationships/hyperlink" Target="https://www.gov.pl/web/mswia/229-rocznica-uchwalenia-konstytucji-3-maja" TargetMode="External"/><Relationship Id="rId5" Type="http://schemas.openxmlformats.org/officeDocument/2006/relationships/hyperlink" Target="https://historia.wikia.org/pl/wiki/Konstytucja_3_Maja" TargetMode="External"/><Relationship Id="rId6" Type="http://schemas.openxmlformats.org/officeDocument/2006/relationships/hyperlink" Target="https://www.salon24.pl/u/prawdziwy-blog1/863834,konstytucja-3-go-maja-kulisy-i-skutki" TargetMode="External"/><Relationship Id="rId7" Type="http://schemas.openxmlformats.org/officeDocument/2006/relationships/hyperlink" Target="http://libr.sejm.gov.pl/tek01/txt/kpol/1791.html" TargetMode="External"/><Relationship Id="rId8" Type="http://schemas.openxmlformats.org/officeDocument/2006/relationships/hyperlink" Target="https://www.dziennikwschodni.pl/magazyn/jakie-znaczenie-dzis-ma-dla-nas-konstytucja-3-maja,n,1000198623.html" TargetMode="External"/><Relationship Id="rId9" Type="http://schemas.openxmlformats.org/officeDocument/2006/relationships/hyperlink" Target="https://eszkola.pl/historia/historyczne-znaczenie-konstytucji-3-maja-dla-polski-i-europy-6171.html" TargetMode="External"/><Relationship Id="rId10" Type="http://schemas.openxmlformats.org/officeDocument/2006/relationships/hyperlink" Target="https://www.polskatradycja.pl/historia-polski/wydarzenia/konstytucja-3-maja.html" TargetMode="External"/><Relationship Id="rId11" Type="http://schemas.openxmlformats.org/officeDocument/2006/relationships/slideLayout" Target="../slideLayouts/slideLayout1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3" descr=""/>
          <p:cNvPicPr/>
          <p:nvPr/>
        </p:nvPicPr>
        <p:blipFill>
          <a:blip r:embed="rId1"/>
          <a:srcRect l="0" t="0" r="0" b="15730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1769400" y="2091240"/>
            <a:ext cx="8651880" cy="246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pl-PL" sz="6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Konstytucja 3 maja 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1769400" y="4623120"/>
            <a:ext cx="86540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Mateusz Kopczyński kl.8e 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3" descr=""/>
          <p:cNvPicPr/>
          <p:nvPr/>
        </p:nvPicPr>
        <p:blipFill>
          <a:blip r:embed="rId1"/>
          <a:srcRect l="0" t="0" r="0" b="15730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Okoliczności i Przyczyny 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392040" y="1639800"/>
            <a:ext cx="518040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52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Przyczyny: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Nadużycie liberum veto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Okupacja przez wojska rosyjskie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Chęć wprowadzenia trójpodziału władzy i dwuizbowego parlamentu 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00000"/>
              </a:lnSpc>
              <a:buClr>
                <a:srgbClr val="40404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Potrzeba ograniczenia nadmiernych immunitetów prawnych 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3"/>
          <p:cNvSpPr/>
          <p:nvPr/>
        </p:nvSpPr>
        <p:spPr>
          <a:xfrm>
            <a:off x="6729120" y="370080"/>
            <a:ext cx="5180400" cy="631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52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Okoliczności: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Autorami </a:t>
            </a:r>
            <a:r>
              <a:rPr b="1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Konstytucji 3 maja</a:t>
            </a: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 byli Król Stanisław Poniatowski, </a:t>
            </a:r>
            <a:r>
              <a:rPr b="0" i="1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Ignacy Potocki</a:t>
            </a: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 i </a:t>
            </a:r>
            <a:r>
              <a:rPr b="0" i="1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Hugo Kołłątaj</a:t>
            </a: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.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Nie obeszło się bez przeszkód podczas obrad w trakcie których uchwalono Konstytucję. W czasie obrad Sejmu Czteroletniego wielu posłów, pracujących na zlecenie państw ościennych (Rosji, Prus czy Austrii), sprzeciwiało się powołaniu ustawy zasadniczej.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 </a:t>
            </a: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Okazja nadarzyła się 3 Maja 1791 roku, wówczas wielu przeciwników </a:t>
            </a:r>
            <a:r>
              <a:rPr b="1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konstytucji</a:t>
            </a: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 nie powróciło jeszcze z Wielkanocnego urlopu.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 </a:t>
            </a: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Po siedmiogodzinnych obradach Sejm zatwierdził konstytucję, a król Stanisław August Poniatowski ją podpisał.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Twórcy Konstytucji 3 Maja określili ją jako </a:t>
            </a:r>
            <a:r>
              <a:rPr b="0" i="1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„ostatnią wolę i testament gasnącej Ojczyzny”</a:t>
            </a: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4" name="Obraz 6" descr=""/>
          <p:cNvPicPr/>
          <p:nvPr/>
        </p:nvPicPr>
        <p:blipFill>
          <a:blip r:embed="rId2"/>
          <a:stretch/>
        </p:blipFill>
        <p:spPr>
          <a:xfrm>
            <a:off x="487080" y="4469400"/>
            <a:ext cx="3967200" cy="2182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ransition spd="slow">
    <p:fade/>
  </p:transition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11880" y="0"/>
            <a:ext cx="12187800" cy="6856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6" name="Picture 3" descr=""/>
          <p:cNvPicPr/>
          <p:nvPr/>
        </p:nvPicPr>
        <p:blipFill>
          <a:blip r:embed="rId1"/>
          <a:srcRect l="0" t="0" r="0" b="15730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>
            <a:noFill/>
          </a:ln>
        </p:spPr>
      </p:pic>
      <p:sp>
        <p:nvSpPr>
          <p:cNvPr id="87" name="CustomShape 2"/>
          <p:cNvSpPr/>
          <p:nvPr/>
        </p:nvSpPr>
        <p:spPr>
          <a:xfrm>
            <a:off x="971280" y="371880"/>
            <a:ext cx="6125040" cy="190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Autorzy </a:t>
            </a:r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971280" y="2711520"/>
            <a:ext cx="4113720" cy="346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Autorami </a:t>
            </a:r>
            <a:r>
              <a:rPr b="1" lang="pl-PL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Konstytucji 3 maja</a:t>
            </a:r>
            <a:r>
              <a:rPr b="0" lang="pl-PL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byli Król Stanisław August Poniatowski, </a:t>
            </a:r>
            <a:r>
              <a:rPr b="0" i="1" lang="pl-PL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Ignacy Potocki i</a:t>
            </a:r>
            <a:r>
              <a:rPr b="0" lang="pl-PL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</a:t>
            </a:r>
            <a:r>
              <a:rPr b="0" i="1" lang="pl-PL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Hugo Kołłątaj</a:t>
            </a:r>
            <a:endParaRPr b="0" lang="pl-PL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" name="Obraz 7" descr=""/>
          <p:cNvPicPr/>
          <p:nvPr/>
        </p:nvPicPr>
        <p:blipFill>
          <a:blip r:embed="rId2"/>
          <a:srcRect l="0" t="6601" r="0" b="38469"/>
          <a:stretch/>
        </p:blipFill>
        <p:spPr>
          <a:xfrm>
            <a:off x="9363600" y="4443480"/>
            <a:ext cx="2836080" cy="2413440"/>
          </a:xfrm>
          <a:prstGeom prst="rect">
            <a:avLst/>
          </a:prstGeom>
          <a:ln>
            <a:noFill/>
          </a:ln>
        </p:spPr>
      </p:pic>
      <p:pic>
        <p:nvPicPr>
          <p:cNvPr id="90" name="Obraz 9" descr=""/>
          <p:cNvPicPr/>
          <p:nvPr/>
        </p:nvPicPr>
        <p:blipFill>
          <a:blip r:embed="rId3"/>
          <a:srcRect l="0" t="0" r="0" b="19581"/>
          <a:stretch/>
        </p:blipFill>
        <p:spPr>
          <a:xfrm>
            <a:off x="5398200" y="2458080"/>
            <a:ext cx="3457440" cy="3475080"/>
          </a:xfrm>
          <a:prstGeom prst="rect">
            <a:avLst/>
          </a:prstGeom>
          <a:ln>
            <a:noFill/>
          </a:ln>
        </p:spPr>
      </p:pic>
      <p:pic>
        <p:nvPicPr>
          <p:cNvPr id="91" name="Obraz 5" descr=""/>
          <p:cNvPicPr/>
          <p:nvPr/>
        </p:nvPicPr>
        <p:blipFill>
          <a:blip r:embed="rId4"/>
          <a:srcRect l="0" t="0" r="0" b="43644"/>
          <a:stretch/>
        </p:blipFill>
        <p:spPr>
          <a:xfrm>
            <a:off x="7621200" y="0"/>
            <a:ext cx="4578840" cy="353556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35" dur="indefinite" restart="never" nodeType="tmRoot">
          <p:childTnLst>
            <p:seq>
              <p:cTn id="36" dur="indefinite" nodeType="mainSeq"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3" descr=""/>
          <p:cNvPicPr/>
          <p:nvPr/>
        </p:nvPicPr>
        <p:blipFill>
          <a:blip r:embed="rId1"/>
          <a:srcRect l="0" t="0" r="0" b="15730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289800" y="21636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Postanowienia 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392040" y="1639800"/>
            <a:ext cx="5180400" cy="469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651600" y="1540800"/>
            <a:ext cx="5180400" cy="496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4760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 dniu ustanowienia </a:t>
            </a:r>
            <a:r>
              <a:rPr b="1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Konstytucji 3 maja</a:t>
            </a: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 przestaje istnieć </a:t>
            </a:r>
            <a:r>
              <a:rPr b="1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Rzeczpospolita Obojga Narodów,</a:t>
            </a: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 a w jej miejsce zostaje powołana </a:t>
            </a:r>
            <a:r>
              <a:rPr b="1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Rzeczpospolita Polska</a:t>
            </a: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. 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 </a:t>
            </a: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Zniesiona zostaje też </a:t>
            </a:r>
            <a:r>
              <a:rPr b="0" i="1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wolna elekcja</a:t>
            </a: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, która w wieku XVIII w ogóle się nie sprawdziła, jej miejsce zastępuje władza dziedziczna, którą po śmierci Stanisława Augusta Poniatowskiego miał przejąć władca z dynastii Wettynów. 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 </a:t>
            </a: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Aby czuwać nad bezpieczeństwem wprowadzono stałą armię, której liczebność miała sięgać 100 tysięcy żołnierzy.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 </a:t>
            </a: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ustanowiono podatki w wysokości 10% dla szlachty i 20% dla duchowieństwa – gołota, mieszczanie i chłopi byli zwolnieni z płacenia podatku.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  </a:t>
            </a: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Katolicyzm został uznany za religię panującą, jednocześnie zapewniono swobodę wyznań.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CustomShape 4"/>
          <p:cNvSpPr/>
          <p:nvPr/>
        </p:nvSpPr>
        <p:spPr>
          <a:xfrm>
            <a:off x="6553080" y="1568880"/>
            <a:ext cx="274212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5"/>
          <p:cNvSpPr/>
          <p:nvPr/>
        </p:nvSpPr>
        <p:spPr>
          <a:xfrm>
            <a:off x="6184080" y="1568880"/>
            <a:ext cx="2742120" cy="283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4760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b="1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Konstytucja 3 maja</a:t>
            </a: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 wprowadzała pięciu ministrów – ministra policji, ministra pieczęci (spraw wewnętrznych), ministra pieczęci spraw zagranicznych, ministra belli (wojny) i ministra skarbu.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8" name="Obraz 8" descr=""/>
          <p:cNvPicPr/>
          <p:nvPr/>
        </p:nvPicPr>
        <p:blipFill>
          <a:blip r:embed="rId2"/>
          <a:stretch/>
        </p:blipFill>
        <p:spPr>
          <a:xfrm>
            <a:off x="9403920" y="1499760"/>
            <a:ext cx="2365560" cy="292536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62" dur="indefinite" restart="never" nodeType="tmRoot">
          <p:childTnLst>
            <p:seq>
              <p:cTn id="63" dur="indefinite" nodeType="mainSeq">
                <p:childTnLst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3" descr=""/>
          <p:cNvPicPr/>
          <p:nvPr/>
        </p:nvPicPr>
        <p:blipFill>
          <a:blip r:embed="rId1"/>
          <a:srcRect l="0" t="0" r="0" b="15730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>
            <a:noFill/>
          </a:ln>
        </p:spPr>
      </p:pic>
      <p:sp>
        <p:nvSpPr>
          <p:cNvPr id="100" name="CustomShape 1"/>
          <p:cNvSpPr/>
          <p:nvPr/>
        </p:nvSpPr>
        <p:spPr>
          <a:xfrm>
            <a:off x="289800" y="21636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Władza po wprowadzeniu Konstytucji 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392040" y="1639800"/>
            <a:ext cx="5180400" cy="469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CustomShape 3"/>
          <p:cNvSpPr/>
          <p:nvPr/>
        </p:nvSpPr>
        <p:spPr>
          <a:xfrm>
            <a:off x="651600" y="1540800"/>
            <a:ext cx="5180400" cy="496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520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b="1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Władzę ustawodawczą</a:t>
            </a: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posiadał dwuizbowy parlament.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b="1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Władzę wykonawczą </a:t>
            </a: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posiadała rada królewska w skład której wchodzili Król jako przewodniczący, pięciu ministrów, prymas Polski, oraz bez prawa głosu następca tronu, marszałek sejmu i dwóch sekretarzy. 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b="1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Władza sądownicza- </a:t>
            </a: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"Ustanawiamy przeto Sądy pierwszej instancji dla każdego województwa, ziemi i powiatu, do których sędziowie wybierani będą na sejmikach. Sądy pierwszej instancji będą zawsze gotowe i czuwające na oddanie sprawiedliwości tym, którzy jej potrzebują".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3" name="Obraz 7" descr=""/>
          <p:cNvPicPr/>
          <p:nvPr/>
        </p:nvPicPr>
        <p:blipFill>
          <a:blip r:embed="rId2"/>
          <a:stretch/>
        </p:blipFill>
        <p:spPr>
          <a:xfrm>
            <a:off x="6122880" y="1473120"/>
            <a:ext cx="4203360" cy="2261160"/>
          </a:xfrm>
          <a:prstGeom prst="rect">
            <a:avLst/>
          </a:prstGeom>
          <a:ln w="190440">
            <a:solidFill>
              <a:srgbClr val="ffffff"/>
            </a:solidFill>
            <a:round/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transition spd="slow">
    <p:fade/>
  </p:transition>
  <p:timing>
    <p:tnLst>
      <p:par>
        <p:cTn id="84" dur="indefinite" restart="never" nodeType="tmRoot">
          <p:childTnLst>
            <p:seq>
              <p:cTn id="85" dur="indefinite" nodeType="mainSeq">
                <p:childTnLst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3" descr=""/>
          <p:cNvPicPr/>
          <p:nvPr/>
        </p:nvPicPr>
        <p:blipFill>
          <a:blip r:embed="rId1"/>
          <a:srcRect l="0" t="0" r="0" b="15730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>
            <a:noFill/>
          </a:ln>
        </p:spPr>
      </p:pic>
      <p:sp>
        <p:nvSpPr>
          <p:cNvPr id="105" name="CustomShape 1"/>
          <p:cNvSpPr/>
          <p:nvPr/>
        </p:nvSpPr>
        <p:spPr>
          <a:xfrm>
            <a:off x="289800" y="21636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Wydarzenia w Rzeczpospolitej po uchwaleniu Konstytucji 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392040" y="1639800"/>
            <a:ext cx="5180400" cy="469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651600" y="1540800"/>
            <a:ext cx="5180400" cy="496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4760" algn="just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 1792 roku przeciwko reformom Sejmu Wielkiego, w tym konstytucji magnaci </a:t>
            </a:r>
            <a:r>
              <a:rPr b="1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stworzyli Konfederację targowicką</a:t>
            </a: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pod pretekstem ,,zagrożenia wolności".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 </a:t>
            </a: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 wszystkim poinformowali carycę Katarzynę II, poprosili ją o </a:t>
            </a:r>
            <a:r>
              <a:rPr b="1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interwencję.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 </a:t>
            </a: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Rosja po uporaniu się z Turcją mogła skierować swoje wojska do Rzeczpospolitej. Tak rozpoczęła się </a:t>
            </a:r>
            <a:r>
              <a:rPr b="1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wojna polsko-rosyjska</a:t>
            </a: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zwana też wojną w </a:t>
            </a:r>
            <a:r>
              <a:rPr b="1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obronie konstytucji. 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Widmo klęski spowodowało, że do Targowicy dołączył też król </a:t>
            </a:r>
            <a:r>
              <a:rPr b="1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złudnie sądząc, że uda się uratować część reform Sejmu Wielkiego. 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Rosja pokonała wojska polskie, konstytucja przestała obowiązywać a rok później doszło do II rozbioru Polski dokonanego przez Rosję i Prusy.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4"/>
          <p:cNvSpPr/>
          <p:nvPr/>
        </p:nvSpPr>
        <p:spPr>
          <a:xfrm>
            <a:off x="6553080" y="1568880"/>
            <a:ext cx="274212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5"/>
          <p:cNvSpPr/>
          <p:nvPr/>
        </p:nvSpPr>
        <p:spPr>
          <a:xfrm>
            <a:off x="6230520" y="1568880"/>
            <a:ext cx="274212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0" name="Obraz 8" descr=""/>
          <p:cNvPicPr/>
          <p:nvPr/>
        </p:nvPicPr>
        <p:blipFill>
          <a:blip r:embed="rId2"/>
          <a:stretch/>
        </p:blipFill>
        <p:spPr>
          <a:xfrm>
            <a:off x="7503480" y="1367280"/>
            <a:ext cx="3495240" cy="349524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101" dur="indefinite" restart="never" nodeType="tmRoot">
          <p:childTnLst>
            <p:seq>
              <p:cTn id="102" dur="indefinite" nodeType="mainSeq">
                <p:childTnLst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3" descr=""/>
          <p:cNvPicPr/>
          <p:nvPr/>
        </p:nvPicPr>
        <p:blipFill>
          <a:blip r:embed="rId1"/>
          <a:srcRect l="0" t="0" r="0" b="15730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>
            <a:noFill/>
          </a:ln>
        </p:spPr>
      </p:pic>
      <p:sp>
        <p:nvSpPr>
          <p:cNvPr id="112" name="CustomShape 1"/>
          <p:cNvSpPr/>
          <p:nvPr/>
        </p:nvSpPr>
        <p:spPr>
          <a:xfrm>
            <a:off x="289800" y="21636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Znaczenie Konstytucji dla Polski 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392040" y="1639800"/>
            <a:ext cx="5180400" cy="469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651600" y="1540800"/>
            <a:ext cx="5180400" cy="496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 </a:t>
            </a: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To wydarzenie jest zakorzenione w świadomości narodowej i patriotycznej i może stanowić aspekt łączący nas jako społeczeństwo i naród. Konstytucja ciągle jest elementem, który dla wszystkich stron sporu politycznego jest czymś pozytywnym. To największa wartość, że ciągle potrafimy się wokół tej rocznicy łączyć i wspólnie ją świętować.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 algn="just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 algn="just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Cechą charakterystyczną dla tego dokumentu było objęcie pojęciem „naród” nie tylko szlachty ale i mieszczan oraz chłopów, którzy od tej pory mieli trafić pod opiekę prawa i rządu.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4"/>
          <p:cNvSpPr/>
          <p:nvPr/>
        </p:nvSpPr>
        <p:spPr>
          <a:xfrm>
            <a:off x="6552000" y="1498680"/>
            <a:ext cx="5252400" cy="33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4760" algn="just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Święto </a:t>
            </a:r>
            <a:r>
              <a:rPr b="1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Konstytucji 3 Maja</a:t>
            </a: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 obchodzono do ostatniego rozbioru. Świętowanie 3 Maja było zakazane we wszystkich zaborach, dopiero po I WŚ kiedy Polska odzyskała niepodległość Święto </a:t>
            </a:r>
            <a:r>
              <a:rPr b="1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Konstytucji 3 Maja</a:t>
            </a: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 zostało wznowione. Podczas II WŚ w czasie okupacji niemieckiej i radzieckiej Święto zostało zdelegalizowane. Dopiero w 1981 roku władza ludowa zezwoliła na obchody 3-majowe. Od 1989 roku Święto </a:t>
            </a:r>
            <a:r>
              <a:rPr b="1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Konstytucji 3 Maja</a:t>
            </a:r>
            <a:r>
              <a:rPr b="0" lang="pl-PL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 – znów jest świętem narodowym, a od 2007 roku obchodzone jest również na Litwie.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118" dur="indefinite" restart="never" nodeType="tmRoot">
          <p:childTnLst>
            <p:seq>
              <p:cTn id="119" dur="indefinite" nodeType="mainSeq">
                <p:childTnLst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3" descr=""/>
          <p:cNvPicPr/>
          <p:nvPr/>
        </p:nvPicPr>
        <p:blipFill>
          <a:blip r:embed="rId1"/>
          <a:srcRect l="0" t="0" r="0" b="15730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>
            <a:noFill/>
          </a:ln>
        </p:spPr>
      </p:pic>
      <p:sp>
        <p:nvSpPr>
          <p:cNvPr id="117" name="CustomShape 1"/>
          <p:cNvSpPr/>
          <p:nvPr/>
        </p:nvSpPr>
        <p:spPr>
          <a:xfrm>
            <a:off x="289800" y="21636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Źródła 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392040" y="1639800"/>
            <a:ext cx="5180400" cy="469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3"/>
          <p:cNvSpPr/>
          <p:nvPr/>
        </p:nvSpPr>
        <p:spPr>
          <a:xfrm>
            <a:off x="432000" y="1296000"/>
            <a:ext cx="5180400" cy="496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520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b="0" lang="pl-PL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2"/>
              </a:rPr>
              <a:t>https://www.polskatradycja.pl/historia-polski/wydarzenia/konstytucja-3-maja.html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b="0" lang="pl-PL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3"/>
              </a:rPr>
              <a:t>https://wiadomosci.onet.pl/kraj/konstytucja-3-maja-historia-zalozenia-data-powstania/dyjj5fd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b="0" lang="pl-PL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4"/>
              </a:rPr>
              <a:t>https://www.gov.pl/web/mswia/229-rocznica-uchwalenia-konstytucji-3-maja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b="0" lang="pl-PL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5"/>
              </a:rPr>
              <a:t>https://historia.wikia.org/pl/wiki/Konstytucja_3_Maja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b="0" lang="pl-PL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6"/>
              </a:rPr>
              <a:t>https://www.salon24.pl/u/prawdziwy-blog1/863834,konstytucja-3-go-maja-kulisy-i-skutki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b="0" lang="pl-PL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7"/>
              </a:rPr>
              <a:t>http://libr.sejm.gov.pl/tek01/txt/kpol/1791.html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b="0" lang="pl-PL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8"/>
              </a:rPr>
              <a:t>https://www.dziennikwschodni.pl/magazyn/jakie-znaczenie-dzis-ma-dla-nas-konstytucja-3-maja,n,1000198623.html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b="0" lang="pl-PL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9"/>
              </a:rPr>
              <a:t>https://eszkola.pl/historia/historyczne-znaczenie-konstytucji-3-maja-dla-polski-i-europy-6171.html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b="0" lang="pl-PL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hlinkClick r:id="rId10"/>
              </a:rPr>
              <a:t>https://www.polskatradycja.pl/historia-polski/wydarzenia/konstytucja-3-maja.html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4"/>
          <p:cNvSpPr/>
          <p:nvPr/>
        </p:nvSpPr>
        <p:spPr>
          <a:xfrm>
            <a:off x="6445800" y="1541880"/>
            <a:ext cx="525240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 spd="slow">
    <p:fade/>
  </p:transition>
  <p:timing>
    <p:tnLst>
      <p:par>
        <p:cTn id="135" dur="indefinite" restart="never" nodeType="tmRoot">
          <p:childTnLst>
            <p:seq>
              <p:cTn id="136" dur="indefinite" nodeType="mainSeq">
                <p:childTnLst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7C7E9212913D044B47560B6F1728976" ma:contentTypeVersion="7" ma:contentTypeDescription="Utwórz nowy dokument." ma:contentTypeScope="" ma:versionID="ff6687f8728af7964b1ed4ac78b3d9e0">
  <xsd:schema xmlns:xsd="http://www.w3.org/2001/XMLSchema" xmlns:xs="http://www.w3.org/2001/XMLSchema" xmlns:p="http://schemas.microsoft.com/office/2006/metadata/properties" xmlns:ns2="e2117578-7048-4a3b-9cd1-784c4e2d129c" targetNamespace="http://schemas.microsoft.com/office/2006/metadata/properties" ma:root="true" ma:fieldsID="b4348e46bfe8ec9f1088fcf265e1f1af" ns2:_="">
    <xsd:import namespace="e2117578-7048-4a3b-9cd1-784c4e2d12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17578-7048-4a3b-9cd1-784c4e2d12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6A33E1-8DD1-4A85-9713-FF2C6D4128A0}"/>
</file>

<file path=customXml/itemProps2.xml><?xml version="1.0" encoding="utf-8"?>
<ds:datastoreItem xmlns:ds="http://schemas.openxmlformats.org/officeDocument/2006/customXml" ds:itemID="{E8E4D932-B025-43E2-ACDF-FB497E8AE07C}"/>
</file>

<file path=customXml/itemProps3.xml><?xml version="1.0" encoding="utf-8"?>
<ds:datastoreItem xmlns:ds="http://schemas.openxmlformats.org/officeDocument/2006/customXml" ds:itemID="{5CDB1B7F-CC34-4468-8DB7-57E801AFD67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Application>LibreOffice/5.3.0.3$Windows_X86_64 LibreOffice_project/7074905676c47b82bbcfbea1aeefc84afe1c50e1</Application>
  <Words>4938</Words>
  <Paragraphs>117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/>
  <dc:description/>
  <cp:lastModifiedBy/>
  <cp:revision>315</cp:revision>
  <dcterms:created xsi:type="dcterms:W3CDTF">2021-04-25T09:43:00Z</dcterms:created>
  <dcterms:modified xsi:type="dcterms:W3CDTF">2021-04-28T22:15:38Z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KSOProductBuildVer">
    <vt:lpwstr>1045-11.2.0.10114</vt:lpwstr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Panoramiczny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8</vt:i4>
  </property>
  <property fmtid="{D5CDD505-2E9C-101B-9397-08002B2CF9AE}" pid="13" name="ContentTypeId">
    <vt:lpwstr>0x01010097C7E9212913D044B47560B6F1728976</vt:lpwstr>
  </property>
</Properties>
</file>